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3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233377" y="3086100"/>
            <a:ext cx="13482083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ROMANTIC IMAGINATION AND NATIONAL FEELING</a:t>
            </a:r>
            <a:endParaRPr sz="4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4971059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261;p10"/>
          <p:cNvSpPr txBox="1">
            <a:spLocks/>
          </p:cNvSpPr>
          <p:nvPr/>
        </p:nvSpPr>
        <p:spPr>
          <a:xfrm>
            <a:off x="147828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-US" sz="42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 continued……………..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284" y="65741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PERSONALITY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870" y="2769781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250326" y="2594345"/>
            <a:ext cx="4763386" cy="57203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An Italian Patriot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Soul of Italy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Beating heart of Italy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Poor man’s lawyer</a:t>
            </a:r>
          </a:p>
          <a:p>
            <a:pPr>
              <a:buFont typeface="Wingdings" pitchFamily="2" charset="2"/>
              <a:buChar char="Ø"/>
            </a:pP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endParaRPr lang="en-US" sz="3600" b="1" dirty="0" smtClean="0"/>
          </a:p>
          <a:p>
            <a:pPr>
              <a:buNone/>
            </a:pPr>
            <a:r>
              <a:rPr lang="en-US" sz="5400" b="1" dirty="0" smtClean="0"/>
              <a:t>             ?</a:t>
            </a:r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1026" name="Picture 2" descr="C:\Users\sai\Desktop\giuseppe-mazzini-2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185" y="2658137"/>
            <a:ext cx="6060559" cy="6060559"/>
          </a:xfrm>
          <a:prstGeom prst="rect">
            <a:avLst/>
          </a:prstGeom>
          <a:noFill/>
        </p:spPr>
      </p:pic>
      <p:sp>
        <p:nvSpPr>
          <p:cNvPr id="7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72" y="72120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Role of culture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851" y="2594344"/>
            <a:ext cx="11546958" cy="6294475"/>
          </a:xfrm>
        </p:spPr>
        <p:txBody>
          <a:bodyPr/>
          <a:lstStyle/>
          <a:p>
            <a:r>
              <a:rPr lang="en-US" dirty="0" smtClean="0"/>
              <a:t>Art.</a:t>
            </a:r>
          </a:p>
          <a:p>
            <a:r>
              <a:rPr lang="en-US" dirty="0" smtClean="0"/>
              <a:t>Poetry.</a:t>
            </a:r>
          </a:p>
          <a:p>
            <a:r>
              <a:rPr lang="en-US" dirty="0" smtClean="0"/>
              <a:t>Stories.</a:t>
            </a:r>
          </a:p>
          <a:p>
            <a:r>
              <a:rPr lang="en-US" dirty="0" smtClean="0"/>
              <a:t>Music.</a:t>
            </a:r>
          </a:p>
          <a:p>
            <a:r>
              <a:rPr lang="en-US" dirty="0" smtClean="0"/>
              <a:t>Emotions.</a:t>
            </a:r>
          </a:p>
          <a:p>
            <a:r>
              <a:rPr lang="en-US" dirty="0" smtClean="0"/>
              <a:t>Intuitions.</a:t>
            </a:r>
          </a:p>
          <a:p>
            <a:r>
              <a:rPr lang="en-US" dirty="0" smtClean="0"/>
              <a:t>Mystic feelings.</a:t>
            </a:r>
          </a:p>
          <a:p>
            <a:r>
              <a:rPr lang="en-US" dirty="0" smtClean="0"/>
              <a:t>All these created a sense of :</a:t>
            </a:r>
          </a:p>
          <a:p>
            <a:pPr>
              <a:buNone/>
            </a:pPr>
            <a:r>
              <a:rPr lang="en-US" dirty="0" smtClean="0"/>
              <a:t>                                           shared collective heritage.</a:t>
            </a:r>
          </a:p>
          <a:p>
            <a:pPr>
              <a:buNone/>
            </a:pPr>
            <a:r>
              <a:rPr lang="en-US" dirty="0" smtClean="0"/>
              <a:t>                                           common cultural past.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3/10</a:t>
            </a:r>
            <a:endParaRPr lang="en-US" sz="1400" dirty="0"/>
          </a:p>
        </p:txBody>
      </p:sp>
      <p:sp>
        <p:nvSpPr>
          <p:cNvPr id="5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" name="Google Shape;261;p10"/>
          <p:cNvSpPr txBox="1">
            <a:spLocks/>
          </p:cNvSpPr>
          <p:nvPr/>
        </p:nvSpPr>
        <p:spPr>
          <a:xfrm>
            <a:off x="15231036" y="96652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126" y="678676"/>
            <a:ext cx="8229600" cy="1143000"/>
          </a:xfrm>
        </p:spPr>
        <p:txBody>
          <a:bodyPr/>
          <a:lstStyle/>
          <a:p>
            <a:r>
              <a:rPr lang="en-US" b="1" dirty="0" smtClean="0"/>
              <a:t>Johann Gottfried Herder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2777" y="283733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090212" y="2277035"/>
            <a:ext cx="6580094" cy="6131859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A German philosopher who</a:t>
            </a:r>
          </a:p>
          <a:p>
            <a:r>
              <a:rPr lang="en-US" sz="3200" b="1" dirty="0" smtClean="0"/>
              <a:t>Claimed that true German culture was to be discovered  among common people. He introduced: </a:t>
            </a:r>
          </a:p>
          <a:p>
            <a:endParaRPr lang="en-US" sz="1600" b="1" dirty="0" smtClean="0"/>
          </a:p>
          <a:p>
            <a:pPr>
              <a:buNone/>
            </a:pPr>
            <a:r>
              <a:rPr lang="en-US" sz="3200" b="1" dirty="0" smtClean="0"/>
              <a:t> 1) </a:t>
            </a:r>
            <a:r>
              <a:rPr lang="en-US" sz="3200" b="1" dirty="0" err="1" smtClean="0"/>
              <a:t>Volksgeist</a:t>
            </a:r>
            <a:endParaRPr lang="en-US" sz="32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3200" b="1" dirty="0" smtClean="0"/>
              <a:t>2) </a:t>
            </a:r>
          </a:p>
          <a:p>
            <a:pPr>
              <a:buNone/>
            </a:pP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5867530" y="9675159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051" name="Picture 3" descr="C:\Users\sai\Desktop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906" y="2086066"/>
            <a:ext cx="5181600" cy="5892522"/>
          </a:xfrm>
          <a:prstGeom prst="rect">
            <a:avLst/>
          </a:prstGeom>
          <a:noFill/>
        </p:spPr>
      </p:pic>
      <p:pic>
        <p:nvPicPr>
          <p:cNvPr id="2052" name="Picture 4" descr="C:\Users\sai\Desktop\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754" y="6419290"/>
            <a:ext cx="2095500" cy="1428750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012" y="938026"/>
            <a:ext cx="8229600" cy="1143000"/>
          </a:xfrm>
        </p:spPr>
        <p:txBody>
          <a:bodyPr/>
          <a:lstStyle/>
          <a:p>
            <a:r>
              <a:rPr lang="en-US" dirty="0" smtClean="0"/>
              <a:t>Vernacular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495" y="2563906"/>
            <a:ext cx="9852212" cy="636494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This was not just to recover an ancient national spirit </a:t>
            </a:r>
          </a:p>
          <a:p>
            <a:pPr algn="ctr">
              <a:buNone/>
            </a:pPr>
            <a:r>
              <a:rPr lang="en-US" dirty="0" smtClean="0"/>
              <a:t>but also to carry the modern nationalist message to the large audiences who were mostly illiterate.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5724094" y="9603441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074" name="Picture 2" descr="C:\Users\sai\Desktop\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059" y="4536141"/>
            <a:ext cx="9018494" cy="4338918"/>
          </a:xfrm>
          <a:prstGeom prst="rect">
            <a:avLst/>
          </a:prstGeom>
          <a:noFill/>
        </p:spPr>
      </p:pic>
      <p:sp>
        <p:nvSpPr>
          <p:cNvPr id="6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929" y="824753"/>
            <a:ext cx="8668871" cy="152521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POLAND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124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377082" y="2581835"/>
            <a:ext cx="5387788" cy="5414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5885459" y="962137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026" name="Picture 2" descr="C:\Users\sai\Desktop\1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84612"/>
            <a:ext cx="5952565" cy="5737411"/>
          </a:xfrm>
          <a:prstGeom prst="rect">
            <a:avLst/>
          </a:prstGeom>
          <a:noFill/>
        </p:spPr>
      </p:pic>
      <p:pic>
        <p:nvPicPr>
          <p:cNvPr id="1027" name="Picture 3" descr="C:\Users\sai\Desktop\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7788" y="2545977"/>
            <a:ext cx="6598024" cy="5629836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2" y="812520"/>
            <a:ext cx="9403976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POLONAISE AND MAZURKA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330" y="2998694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044953" y="2873188"/>
            <a:ext cx="4038600" cy="5033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5759953" y="9603441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050" name="Picture 2" descr="C:\Users\sai\Desktop\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518" y="2796987"/>
            <a:ext cx="6257363" cy="5934637"/>
          </a:xfrm>
          <a:prstGeom prst="rect">
            <a:avLst/>
          </a:prstGeom>
          <a:noFill/>
        </p:spPr>
      </p:pic>
      <p:pic>
        <p:nvPicPr>
          <p:cNvPr id="2051" name="Picture 3" descr="C:\Users\sai\Desktop\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0776" y="2832848"/>
            <a:ext cx="5934636" cy="6042888"/>
          </a:xfrm>
          <a:prstGeom prst="rect">
            <a:avLst/>
          </a:prstGeom>
          <a:noFill/>
        </p:spPr>
      </p:pic>
      <p:sp>
        <p:nvSpPr>
          <p:cNvPr id="8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683" y="669086"/>
            <a:ext cx="8229600" cy="1143000"/>
          </a:xfrm>
        </p:spPr>
        <p:txBody>
          <a:bodyPr/>
          <a:lstStyle/>
          <a:p>
            <a:r>
              <a:rPr lang="en-US" b="1" dirty="0" smtClean="0"/>
              <a:t>VERNACULAR LANGUAGES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2941" y="2252289"/>
            <a:ext cx="5540187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POLISH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18330" y="3071344"/>
            <a:ext cx="4040188" cy="4476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8211671" y="2180572"/>
            <a:ext cx="5844988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RUSSIAN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8641977" y="2981698"/>
            <a:ext cx="5298142" cy="4530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16441270" y="9663954"/>
            <a:ext cx="1559859" cy="34047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074" name="Picture 2" descr="C:\Users\sai\Desktop\1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258" y="2896936"/>
            <a:ext cx="5410507" cy="4597558"/>
          </a:xfrm>
          <a:prstGeom prst="rect">
            <a:avLst/>
          </a:prstGeom>
          <a:noFill/>
        </p:spPr>
      </p:pic>
      <p:pic>
        <p:nvPicPr>
          <p:cNvPr id="3075" name="Picture 3" descr="C:\Users\sai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1671" y="3101788"/>
            <a:ext cx="5970494" cy="4482354"/>
          </a:xfrm>
          <a:prstGeom prst="rect">
            <a:avLst/>
          </a:prstGeom>
          <a:noFill/>
        </p:spPr>
      </p:pic>
      <p:sp>
        <p:nvSpPr>
          <p:cNvPr id="10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6" y="812521"/>
            <a:ext cx="9977718" cy="1143000"/>
          </a:xfrm>
        </p:spPr>
        <p:txBody>
          <a:bodyPr/>
          <a:lstStyle/>
          <a:p>
            <a:r>
              <a:rPr lang="en-US" b="1" dirty="0" smtClean="0"/>
              <a:t>STATUS OF POLISH LANGUAGE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3859" y="2545976"/>
            <a:ext cx="12138212" cy="58808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 algn="ctr">
              <a:buNone/>
            </a:pPr>
            <a:r>
              <a:rPr lang="en-US" dirty="0" smtClean="0"/>
              <a:t>It was used only in church gatherings and Religious instruction.</a:t>
            </a:r>
          </a:p>
          <a:p>
            <a:pPr algn="ctr">
              <a:buNone/>
            </a:pP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    As a result a large number of priests and bishops were put in the jail or sent to Siberia by the Russian authorities as a punishment for their refusal to preach in Russian.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6387482" y="9628094"/>
            <a:ext cx="1488142" cy="376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6/17/2020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ROMANTICISM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NATIONAL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FEELING/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SUJATHA/DEPT- 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Google Shape;261;p10"/>
          <p:cNvSpPr txBox="1">
            <a:spLocks/>
          </p:cNvSpPr>
          <p:nvPr/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/10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271</Words>
  <PresentationFormat>Custom</PresentationFormat>
  <Paragraphs>82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IDENTIFY THE PERSONALITY</vt:lpstr>
      <vt:lpstr>Role of culture</vt:lpstr>
      <vt:lpstr>Johann Gottfried Herder</vt:lpstr>
      <vt:lpstr>Vernacular languages</vt:lpstr>
      <vt:lpstr>POLAND</vt:lpstr>
      <vt:lpstr>POLONAISE AND MAZURKA</vt:lpstr>
      <vt:lpstr>VERNACULAR LANGUAGES</vt:lpstr>
      <vt:lpstr>STATUS OF POLISH LANGUAGE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27</cp:revision>
  <dcterms:created xsi:type="dcterms:W3CDTF">2006-08-16T00:00:00Z</dcterms:created>
  <dcterms:modified xsi:type="dcterms:W3CDTF">2020-07-11T06:43:47Z</dcterms:modified>
</cp:coreProperties>
</file>